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3" autoAdjust="0"/>
    <p:restoredTop sz="94660"/>
  </p:normalViewPr>
  <p:slideViewPr>
    <p:cSldViewPr snapToGrid="0">
      <p:cViewPr varScale="1">
        <p:scale>
          <a:sx n="71" d="100"/>
          <a:sy n="71" d="100"/>
        </p:scale>
        <p:origin x="372"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77039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BAECFFC-9614-446A-BB5F-42BADE12824F}" type="datetimeFigureOut">
              <a:rPr lang="en-US" smtClean="0"/>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225028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92735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4507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201966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4035970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2514504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676867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2343489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140243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4127959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AECFFC-9614-446A-BB5F-42BADE12824F}" type="datetimeFigureOut">
              <a:rPr lang="en-US" smtClean="0"/>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2879146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AECFFC-9614-446A-BB5F-42BADE12824F}" type="datetimeFigureOut">
              <a:rPr lang="en-US" smtClean="0"/>
              <a:t>8/23/2024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13887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71923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2499131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2BAECFFC-9614-446A-BB5F-42BADE12824F}" type="datetimeFigureOut">
              <a:rPr lang="en-US" smtClean="0"/>
              <a:t>8/23/2024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362170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BAECFFC-9614-446A-BB5F-42BADE12824F}" type="datetimeFigureOut">
              <a:rPr lang="en-US" smtClean="0"/>
              <a:t>8/23/2024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3B16-290A-443B-8195-20F90E126F3F}" type="slidenum">
              <a:rPr lang="en-US" smtClean="0"/>
              <a:t>‹#›</a:t>
            </a:fld>
            <a:endParaRPr lang="en-US"/>
          </a:p>
        </p:txBody>
      </p:sp>
    </p:spTree>
    <p:extLst>
      <p:ext uri="{BB962C8B-B14F-4D97-AF65-F5344CB8AC3E}">
        <p14:creationId xmlns:p14="http://schemas.microsoft.com/office/powerpoint/2010/main" val="417901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AECFFC-9614-446A-BB5F-42BADE12824F}" type="datetimeFigureOut">
              <a:rPr lang="en-US" smtClean="0"/>
              <a:t>8/23/2024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F9A3B16-290A-443B-8195-20F90E126F3F}" type="slidenum">
              <a:rPr lang="en-US" smtClean="0"/>
              <a:t>‹#›</a:t>
            </a:fld>
            <a:endParaRPr lang="en-US"/>
          </a:p>
        </p:txBody>
      </p:sp>
    </p:spTree>
    <p:extLst>
      <p:ext uri="{BB962C8B-B14F-4D97-AF65-F5344CB8AC3E}">
        <p14:creationId xmlns:p14="http://schemas.microsoft.com/office/powerpoint/2010/main" val="3598592350"/>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fitwell.com/customer-churn/churn-prevention" TargetMode="External"/><Relationship Id="rId2" Type="http://schemas.openxmlformats.org/officeDocument/2006/relationships/hyperlink" Target="https://www.zendesk.com/in/blog/customer-churn-rate/#georedirec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351429"/>
            <a:ext cx="6815669" cy="2035235"/>
          </a:xfrm>
        </p:spPr>
        <p:txBody>
          <a:bodyPr/>
          <a:lstStyle/>
          <a:p>
            <a:r>
              <a:rPr lang="en-US" sz="1800" b="1" dirty="0" smtClean="0"/>
              <a:t/>
            </a:r>
            <a:br>
              <a:rPr lang="en-US" sz="1800" b="1" dirty="0" smtClean="0"/>
            </a:br>
            <a:r>
              <a:rPr lang="en-US" sz="1800" b="1" dirty="0"/>
              <a:t/>
            </a:r>
            <a:br>
              <a:rPr lang="en-US" sz="1800" b="1" dirty="0"/>
            </a:br>
            <a:r>
              <a:rPr lang="en-US" sz="1800" b="1" dirty="0" smtClean="0"/>
              <a:t/>
            </a:r>
            <a:br>
              <a:rPr lang="en-US" sz="1800" b="1" dirty="0" smtClean="0"/>
            </a:br>
            <a:r>
              <a:rPr lang="en-US" sz="1800" b="1" dirty="0"/>
              <a:t/>
            </a:r>
            <a:br>
              <a:rPr lang="en-US" sz="1800" b="1" dirty="0"/>
            </a:br>
            <a:r>
              <a:rPr lang="en-US" sz="1800" b="1" dirty="0" smtClean="0"/>
              <a:t/>
            </a:r>
            <a:br>
              <a:rPr lang="en-US" sz="1800" b="1" dirty="0" smtClean="0"/>
            </a:br>
            <a:r>
              <a:rPr lang="en-US" sz="1800" b="1" dirty="0"/>
              <a:t/>
            </a:r>
            <a:br>
              <a:rPr lang="en-US" sz="1800" b="1" dirty="0"/>
            </a:br>
            <a:r>
              <a:rPr lang="en-US" b="1" dirty="0"/>
              <a:t/>
            </a:r>
            <a:br>
              <a:rPr lang="en-US" b="1" dirty="0"/>
            </a:br>
            <a:r>
              <a:rPr lang="en-US" dirty="0"/>
              <a:t/>
            </a:r>
            <a:br>
              <a:rPr lang="en-US" dirty="0"/>
            </a:br>
            <a:r>
              <a:rPr lang="en-US" sz="3600" b="1" dirty="0">
                <a:solidFill>
                  <a:schemeClr val="bg1"/>
                </a:solidFill>
              </a:rPr>
              <a:t>CONNECTTEL CUSTOMER CHURN PREDICTION</a:t>
            </a:r>
            <a:endParaRPr lang="en-US" sz="3600" dirty="0">
              <a:solidFill>
                <a:schemeClr val="bg1"/>
              </a:solidFill>
            </a:endParaRPr>
          </a:p>
        </p:txBody>
      </p:sp>
      <p:sp>
        <p:nvSpPr>
          <p:cNvPr id="3" name="Subtitle 2"/>
          <p:cNvSpPr>
            <a:spLocks noGrp="1"/>
          </p:cNvSpPr>
          <p:nvPr>
            <p:ph type="subTitle" idx="1"/>
          </p:nvPr>
        </p:nvSpPr>
        <p:spPr/>
        <p:txBody>
          <a:bodyPr/>
          <a:lstStyle/>
          <a:p>
            <a:r>
              <a:rPr lang="en-US" dirty="0" smtClean="0"/>
              <a:t>Presented by: Nehemma </a:t>
            </a:r>
            <a:r>
              <a:rPr lang="en-US" dirty="0" err="1" smtClean="0"/>
              <a:t>juma</a:t>
            </a:r>
            <a:endParaRPr lang="en-US" dirty="0"/>
          </a:p>
        </p:txBody>
      </p:sp>
    </p:spTree>
    <p:extLst>
      <p:ext uri="{BB962C8B-B14F-4D97-AF65-F5344CB8AC3E}">
        <p14:creationId xmlns:p14="http://schemas.microsoft.com/office/powerpoint/2010/main" val="2082060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Feature Engineering</a:t>
            </a:r>
          </a:p>
        </p:txBody>
      </p:sp>
      <p:pic>
        <p:nvPicPr>
          <p:cNvPr id="4" name="Content Placeholder 3"/>
          <p:cNvPicPr>
            <a:picLocks noGrp="1" noChangeAspect="1"/>
          </p:cNvPicPr>
          <p:nvPr>
            <p:ph idx="1"/>
          </p:nvPr>
        </p:nvPicPr>
        <p:blipFill>
          <a:blip r:embed="rId2"/>
          <a:stretch>
            <a:fillRect/>
          </a:stretch>
        </p:blipFill>
        <p:spPr>
          <a:xfrm>
            <a:off x="511813" y="1973255"/>
            <a:ext cx="4779605" cy="3365227"/>
          </a:xfrm>
          <a:prstGeom prst="rect">
            <a:avLst/>
          </a:prstGeom>
        </p:spPr>
      </p:pic>
      <p:pic>
        <p:nvPicPr>
          <p:cNvPr id="5" name="Picture 4"/>
          <p:cNvPicPr>
            <a:picLocks noChangeAspect="1"/>
          </p:cNvPicPr>
          <p:nvPr/>
        </p:nvPicPr>
        <p:blipFill>
          <a:blip r:embed="rId3"/>
          <a:stretch>
            <a:fillRect/>
          </a:stretch>
        </p:blipFill>
        <p:spPr>
          <a:xfrm>
            <a:off x="5405718" y="1853247"/>
            <a:ext cx="6762469" cy="3485235"/>
          </a:xfrm>
          <a:prstGeom prst="rect">
            <a:avLst/>
          </a:prstGeom>
        </p:spPr>
      </p:pic>
    </p:spTree>
    <p:extLst>
      <p:ext uri="{BB962C8B-B14F-4D97-AF65-F5344CB8AC3E}">
        <p14:creationId xmlns:p14="http://schemas.microsoft.com/office/powerpoint/2010/main" val="2199477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 </a:t>
            </a:r>
            <a:r>
              <a:rPr lang="en-US" dirty="0" err="1" smtClean="0"/>
              <a:t>Cont</a:t>
            </a:r>
            <a:r>
              <a:rPr lang="en-150" dirty="0" smtClean="0"/>
              <a: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1103312" y="2148854"/>
            <a:ext cx="9833377" cy="4399864"/>
          </a:xfrm>
          <a:prstGeom prst="rect">
            <a:avLst/>
          </a:prstGeom>
        </p:spPr>
      </p:pic>
    </p:spTree>
    <p:extLst>
      <p:ext uri="{BB962C8B-B14F-4D97-AF65-F5344CB8AC3E}">
        <p14:creationId xmlns:p14="http://schemas.microsoft.com/office/powerpoint/2010/main" val="3986415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8200"/>
          </a:xfrm>
        </p:spPr>
        <p:txBody>
          <a:bodyPr/>
          <a:lstStyle/>
          <a:p>
            <a:r>
              <a:rPr lang="en-US" dirty="0" smtClean="0"/>
              <a:t>Correlation on churn</a:t>
            </a:r>
            <a:endParaRPr lang="en-US" dirty="0"/>
          </a:p>
        </p:txBody>
      </p:sp>
      <p:pic>
        <p:nvPicPr>
          <p:cNvPr id="4" name="Content Placeholder 3"/>
          <p:cNvPicPr>
            <a:picLocks noGrp="1" noChangeAspect="1"/>
          </p:cNvPicPr>
          <p:nvPr>
            <p:ph idx="1"/>
          </p:nvPr>
        </p:nvPicPr>
        <p:blipFill>
          <a:blip r:embed="rId2"/>
          <a:stretch>
            <a:fillRect/>
          </a:stretch>
        </p:blipFill>
        <p:spPr>
          <a:xfrm>
            <a:off x="147918" y="1770248"/>
            <a:ext cx="5511520" cy="4516251"/>
          </a:xfrm>
          <a:prstGeom prst="rect">
            <a:avLst/>
          </a:prstGeom>
        </p:spPr>
      </p:pic>
      <p:sp>
        <p:nvSpPr>
          <p:cNvPr id="5" name="Rectangle 4"/>
          <p:cNvSpPr/>
          <p:nvPr/>
        </p:nvSpPr>
        <p:spPr>
          <a:xfrm>
            <a:off x="7123093" y="1400918"/>
            <a:ext cx="1670650" cy="369332"/>
          </a:xfrm>
          <a:prstGeom prst="rect">
            <a:avLst/>
          </a:prstGeom>
        </p:spPr>
        <p:txBody>
          <a:bodyPr wrap="none">
            <a:spAutoFit/>
          </a:bodyPr>
          <a:lstStyle/>
          <a:p>
            <a:r>
              <a:rPr lang="en-US" dirty="0" smtClean="0"/>
              <a:t>ANOVA Test :</a:t>
            </a:r>
            <a:endParaRPr lang="en-US" dirty="0"/>
          </a:p>
        </p:txBody>
      </p:sp>
      <p:pic>
        <p:nvPicPr>
          <p:cNvPr id="6" name="Picture 5"/>
          <p:cNvPicPr>
            <a:picLocks noChangeAspect="1"/>
          </p:cNvPicPr>
          <p:nvPr/>
        </p:nvPicPr>
        <p:blipFill>
          <a:blip r:embed="rId3"/>
          <a:stretch>
            <a:fillRect/>
          </a:stretch>
        </p:blipFill>
        <p:spPr>
          <a:xfrm>
            <a:off x="6575612" y="1770250"/>
            <a:ext cx="3704664" cy="3783386"/>
          </a:xfrm>
          <a:prstGeom prst="rect">
            <a:avLst/>
          </a:prstGeom>
        </p:spPr>
      </p:pic>
      <p:pic>
        <p:nvPicPr>
          <p:cNvPr id="8" name="Picture 7"/>
          <p:cNvPicPr>
            <a:picLocks noChangeAspect="1"/>
          </p:cNvPicPr>
          <p:nvPr/>
        </p:nvPicPr>
        <p:blipFill>
          <a:blip r:embed="rId4"/>
          <a:stretch>
            <a:fillRect/>
          </a:stretch>
        </p:blipFill>
        <p:spPr>
          <a:xfrm>
            <a:off x="5749636" y="5674197"/>
            <a:ext cx="5299364" cy="671186"/>
          </a:xfrm>
          <a:prstGeom prst="rect">
            <a:avLst/>
          </a:prstGeom>
        </p:spPr>
      </p:pic>
    </p:spTree>
    <p:extLst>
      <p:ext uri="{BB962C8B-B14F-4D97-AF65-F5344CB8AC3E}">
        <p14:creationId xmlns:p14="http://schemas.microsoft.com/office/powerpoint/2010/main" val="4241191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Modeling</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117454" y="1234532"/>
            <a:ext cx="4624673" cy="1871740"/>
          </a:xfrm>
          <a:prstGeom prst="rect">
            <a:avLst/>
          </a:prstGeom>
        </p:spPr>
      </p:pic>
      <p:pic>
        <p:nvPicPr>
          <p:cNvPr id="5" name="Picture 4"/>
          <p:cNvPicPr>
            <a:picLocks noChangeAspect="1"/>
          </p:cNvPicPr>
          <p:nvPr/>
        </p:nvPicPr>
        <p:blipFill>
          <a:blip r:embed="rId3"/>
          <a:stretch>
            <a:fillRect/>
          </a:stretch>
        </p:blipFill>
        <p:spPr>
          <a:xfrm>
            <a:off x="215806" y="3266752"/>
            <a:ext cx="4154488" cy="2670124"/>
          </a:xfrm>
          <a:prstGeom prst="rect">
            <a:avLst/>
          </a:prstGeom>
        </p:spPr>
      </p:pic>
      <p:pic>
        <p:nvPicPr>
          <p:cNvPr id="6" name="Picture 5"/>
          <p:cNvPicPr>
            <a:picLocks noChangeAspect="1"/>
          </p:cNvPicPr>
          <p:nvPr/>
        </p:nvPicPr>
        <p:blipFill>
          <a:blip r:embed="rId4"/>
          <a:stretch>
            <a:fillRect/>
          </a:stretch>
        </p:blipFill>
        <p:spPr>
          <a:xfrm>
            <a:off x="4954642" y="1031756"/>
            <a:ext cx="6050146" cy="1992457"/>
          </a:xfrm>
          <a:prstGeom prst="rect">
            <a:avLst/>
          </a:prstGeom>
        </p:spPr>
      </p:pic>
      <p:pic>
        <p:nvPicPr>
          <p:cNvPr id="7" name="Picture 6"/>
          <p:cNvPicPr>
            <a:picLocks noChangeAspect="1"/>
          </p:cNvPicPr>
          <p:nvPr/>
        </p:nvPicPr>
        <p:blipFill>
          <a:blip r:embed="rId5"/>
          <a:stretch>
            <a:fillRect/>
          </a:stretch>
        </p:blipFill>
        <p:spPr>
          <a:xfrm>
            <a:off x="4578927" y="3203252"/>
            <a:ext cx="7176656" cy="3093639"/>
          </a:xfrm>
          <a:prstGeom prst="rect">
            <a:avLst/>
          </a:prstGeom>
        </p:spPr>
      </p:pic>
    </p:spTree>
    <p:extLst>
      <p:ext uri="{BB962C8B-B14F-4D97-AF65-F5344CB8AC3E}">
        <p14:creationId xmlns:p14="http://schemas.microsoft.com/office/powerpoint/2010/main" val="418811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6232059" cy="1033182"/>
          </a:xfrm>
        </p:spPr>
        <p:txBody>
          <a:bodyPr/>
          <a:lstStyle/>
          <a:p>
            <a:r>
              <a:rPr lang="en-US" sz="3200" b="1" dirty="0" smtClean="0">
                <a:solidFill>
                  <a:schemeClr val="bg1"/>
                </a:solidFill>
              </a:rPr>
              <a:t>Hyper-parameter </a:t>
            </a:r>
            <a:r>
              <a:rPr lang="en-US" sz="3200" b="1" dirty="0">
                <a:solidFill>
                  <a:schemeClr val="bg1"/>
                </a:solidFill>
              </a:rPr>
              <a:t>Optimization</a:t>
            </a:r>
          </a:p>
        </p:txBody>
      </p:sp>
      <p:pic>
        <p:nvPicPr>
          <p:cNvPr id="4" name="Content Placeholder 3"/>
          <p:cNvPicPr>
            <a:picLocks noGrp="1" noChangeAspect="1"/>
          </p:cNvPicPr>
          <p:nvPr>
            <p:ph idx="1"/>
          </p:nvPr>
        </p:nvPicPr>
        <p:blipFill>
          <a:blip r:embed="rId2"/>
          <a:stretch>
            <a:fillRect/>
          </a:stretch>
        </p:blipFill>
        <p:spPr>
          <a:xfrm>
            <a:off x="345859" y="1684410"/>
            <a:ext cx="8604178" cy="1183481"/>
          </a:xfrm>
          <a:prstGeom prst="rect">
            <a:avLst/>
          </a:prstGeom>
        </p:spPr>
      </p:pic>
      <p:pic>
        <p:nvPicPr>
          <p:cNvPr id="5" name="Picture 4"/>
          <p:cNvPicPr>
            <a:picLocks noChangeAspect="1"/>
          </p:cNvPicPr>
          <p:nvPr/>
        </p:nvPicPr>
        <p:blipFill>
          <a:blip r:embed="rId3"/>
          <a:stretch>
            <a:fillRect/>
          </a:stretch>
        </p:blipFill>
        <p:spPr>
          <a:xfrm>
            <a:off x="519546" y="2938182"/>
            <a:ext cx="7461283" cy="1779291"/>
          </a:xfrm>
          <a:prstGeom prst="rect">
            <a:avLst/>
          </a:prstGeom>
        </p:spPr>
      </p:pic>
      <p:pic>
        <p:nvPicPr>
          <p:cNvPr id="6" name="Picture 5"/>
          <p:cNvPicPr>
            <a:picLocks noChangeAspect="1"/>
          </p:cNvPicPr>
          <p:nvPr/>
        </p:nvPicPr>
        <p:blipFill>
          <a:blip r:embed="rId4"/>
          <a:stretch>
            <a:fillRect/>
          </a:stretch>
        </p:blipFill>
        <p:spPr>
          <a:xfrm>
            <a:off x="436418" y="4807527"/>
            <a:ext cx="7645264" cy="1808425"/>
          </a:xfrm>
          <a:prstGeom prst="rect">
            <a:avLst/>
          </a:prstGeom>
        </p:spPr>
      </p:pic>
      <p:pic>
        <p:nvPicPr>
          <p:cNvPr id="7" name="Picture 6"/>
          <p:cNvPicPr>
            <a:picLocks noChangeAspect="1"/>
          </p:cNvPicPr>
          <p:nvPr/>
        </p:nvPicPr>
        <p:blipFill>
          <a:blip r:embed="rId5"/>
          <a:stretch>
            <a:fillRect/>
          </a:stretch>
        </p:blipFill>
        <p:spPr>
          <a:xfrm>
            <a:off x="7725335" y="255494"/>
            <a:ext cx="2564185" cy="1230406"/>
          </a:xfrm>
          <a:prstGeom prst="rect">
            <a:avLst/>
          </a:prstGeom>
        </p:spPr>
      </p:pic>
    </p:spTree>
    <p:extLst>
      <p:ext uri="{BB962C8B-B14F-4D97-AF65-F5344CB8AC3E}">
        <p14:creationId xmlns:p14="http://schemas.microsoft.com/office/powerpoint/2010/main" val="305369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r>
              <a:rPr lang="en-US" dirty="0" err="1" smtClean="0"/>
              <a:t>Cont</a:t>
            </a:r>
            <a:r>
              <a:rPr lang="en-150" dirty="0" smtClean="0"/>
              <a: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578939" y="1315366"/>
            <a:ext cx="6768972" cy="3072653"/>
          </a:xfrm>
          <a:prstGeom prst="rect">
            <a:avLst/>
          </a:prstGeom>
        </p:spPr>
      </p:pic>
      <p:pic>
        <p:nvPicPr>
          <p:cNvPr id="5" name="Picture 4"/>
          <p:cNvPicPr>
            <a:picLocks noChangeAspect="1"/>
          </p:cNvPicPr>
          <p:nvPr/>
        </p:nvPicPr>
        <p:blipFill>
          <a:blip r:embed="rId3"/>
          <a:stretch>
            <a:fillRect/>
          </a:stretch>
        </p:blipFill>
        <p:spPr>
          <a:xfrm>
            <a:off x="578939" y="4772304"/>
            <a:ext cx="8972550" cy="1495425"/>
          </a:xfrm>
          <a:prstGeom prst="rect">
            <a:avLst/>
          </a:prstGeom>
        </p:spPr>
      </p:pic>
      <p:pic>
        <p:nvPicPr>
          <p:cNvPr id="6" name="Picture 5"/>
          <p:cNvPicPr>
            <a:picLocks noChangeAspect="1"/>
          </p:cNvPicPr>
          <p:nvPr/>
        </p:nvPicPr>
        <p:blipFill>
          <a:blip r:embed="rId4"/>
          <a:stretch>
            <a:fillRect/>
          </a:stretch>
        </p:blipFill>
        <p:spPr>
          <a:xfrm>
            <a:off x="7475596" y="1405220"/>
            <a:ext cx="4532628" cy="1008528"/>
          </a:xfrm>
          <a:prstGeom prst="rect">
            <a:avLst/>
          </a:prstGeom>
        </p:spPr>
      </p:pic>
    </p:spTree>
    <p:extLst>
      <p:ext uri="{BB962C8B-B14F-4D97-AF65-F5344CB8AC3E}">
        <p14:creationId xmlns:p14="http://schemas.microsoft.com/office/powerpoint/2010/main" val="122383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Measures for Reducing Customer Churn &amp; Revenue </a:t>
            </a:r>
            <a:r>
              <a:rPr lang="en-US" b="1" dirty="0" smtClean="0">
                <a:solidFill>
                  <a:schemeClr val="bg1"/>
                </a:solidFill>
              </a:rPr>
              <a:t>Increase </a:t>
            </a:r>
            <a:endParaRPr lang="en-US" b="1" dirty="0">
              <a:solidFill>
                <a:schemeClr val="bg1"/>
              </a:solidFill>
            </a:endParaRPr>
          </a:p>
        </p:txBody>
      </p:sp>
      <p:sp>
        <p:nvSpPr>
          <p:cNvPr id="6" name="Content Placeholder 5"/>
          <p:cNvSpPr>
            <a:spLocks noGrp="1"/>
          </p:cNvSpPr>
          <p:nvPr>
            <p:ph idx="1"/>
          </p:nvPr>
        </p:nvSpPr>
        <p:spPr>
          <a:xfrm>
            <a:off x="436418" y="1853248"/>
            <a:ext cx="11540837" cy="4873134"/>
          </a:xfrm>
        </p:spPr>
        <p:txBody>
          <a:bodyPr>
            <a:noAutofit/>
          </a:bodyPr>
          <a:lstStyle/>
          <a:p>
            <a:r>
              <a:rPr lang="en-US" sz="1800" dirty="0"/>
              <a:t>The number of </a:t>
            </a:r>
            <a:r>
              <a:rPr lang="en-US" sz="1800" dirty="0" smtClean="0"/>
              <a:t>Senior Citizen </a:t>
            </a:r>
            <a:r>
              <a:rPr lang="en-US" sz="1800" dirty="0"/>
              <a:t>customers are low but their </a:t>
            </a:r>
            <a:r>
              <a:rPr lang="en-US" sz="1800" dirty="0" smtClean="0"/>
              <a:t>lower limit </a:t>
            </a:r>
            <a:r>
              <a:rPr lang="en-US" sz="1800" dirty="0"/>
              <a:t>of </a:t>
            </a:r>
            <a:r>
              <a:rPr lang="en-US" sz="1800" dirty="0" smtClean="0"/>
              <a:t>Monthly Charges </a:t>
            </a:r>
            <a:r>
              <a:rPr lang="en-US" sz="1800" dirty="0"/>
              <a:t>is higher than the other customers. Thus, </a:t>
            </a:r>
            <a:r>
              <a:rPr lang="en-US" sz="1800" dirty="0" smtClean="0"/>
              <a:t>Senior Citizen </a:t>
            </a:r>
            <a:r>
              <a:rPr lang="en-US" sz="1800" dirty="0"/>
              <a:t>customers are ready to pay top dollar but they need to catered with that level of service. For customers with a Partner as well as customers living alone, they prefer services with </a:t>
            </a:r>
            <a:r>
              <a:rPr lang="en-US" sz="1800" dirty="0" smtClean="0"/>
              <a:t>Monthly Charges </a:t>
            </a:r>
            <a:r>
              <a:rPr lang="en-US" sz="1800" dirty="0"/>
              <a:t>below 65.</a:t>
            </a:r>
          </a:p>
          <a:p>
            <a:endParaRPr lang="en-US" sz="1800" dirty="0"/>
          </a:p>
          <a:p>
            <a:r>
              <a:rPr lang="en-US" sz="1800" dirty="0" smtClean="0"/>
              <a:t>In order </a:t>
            </a:r>
            <a:r>
              <a:rPr lang="en-US" sz="1800" dirty="0"/>
              <a:t>to create a strong foundation of customers, Telco Company needs to create an easy and affordable entry point for their services. For the tenure of 1st 6 months, it needs to focus extensively on </a:t>
            </a:r>
            <a:r>
              <a:rPr lang="en-US" sz="1800" dirty="0" smtClean="0"/>
              <a:t>Online Security</a:t>
            </a:r>
            <a:r>
              <a:rPr lang="en-US" sz="1800" dirty="0"/>
              <a:t>, </a:t>
            </a:r>
            <a:r>
              <a:rPr lang="en-US" sz="1800" dirty="0" smtClean="0"/>
              <a:t>Online Backup</a:t>
            </a:r>
            <a:r>
              <a:rPr lang="en-US" sz="1800" dirty="0"/>
              <a:t>, </a:t>
            </a:r>
            <a:r>
              <a:rPr lang="en-US" sz="1800" dirty="0" smtClean="0"/>
              <a:t>Device Protection </a:t>
            </a:r>
            <a:r>
              <a:rPr lang="en-US" sz="1800" dirty="0"/>
              <a:t>&amp; </a:t>
            </a:r>
            <a:r>
              <a:rPr lang="en-US" sz="1800" dirty="0" smtClean="0"/>
              <a:t>Tech Support </a:t>
            </a:r>
            <a:r>
              <a:rPr lang="en-US" sz="1800" dirty="0"/>
              <a:t>as this period is the most critical and uncertain for the customers. They must lower the churn tenure of 40 - 50 months for these services!.</a:t>
            </a:r>
          </a:p>
          <a:p>
            <a:endParaRPr lang="en-US" sz="1800" dirty="0"/>
          </a:p>
          <a:p>
            <a:r>
              <a:rPr lang="en-US" sz="1800" dirty="0"/>
              <a:t>Once they build a solid pipeline of support services for customers, they need to push the usage of </a:t>
            </a:r>
            <a:r>
              <a:rPr lang="en-US" sz="1800" dirty="0" err="1"/>
              <a:t>MultipleLines</a:t>
            </a:r>
            <a:r>
              <a:rPr lang="en-US" sz="1800" dirty="0"/>
              <a:t> &amp; Fiber Optic cables for the </a:t>
            </a:r>
            <a:r>
              <a:rPr lang="en-US" sz="1800" dirty="0" smtClean="0"/>
              <a:t>Phone Service </a:t>
            </a:r>
            <a:r>
              <a:rPr lang="en-US" sz="1800" dirty="0"/>
              <a:t>&amp; </a:t>
            </a:r>
            <a:r>
              <a:rPr lang="en-US" sz="1800" dirty="0" smtClean="0"/>
              <a:t>Internet Service </a:t>
            </a:r>
            <a:r>
              <a:rPr lang="en-US" sz="1800" dirty="0"/>
              <a:t>respectively. But the major hurdle for these 2 services is the starting point of 75+ in </a:t>
            </a:r>
            <a:r>
              <a:rPr lang="en-US" sz="1800" dirty="0" smtClean="0"/>
              <a:t>Monthly Charges</a:t>
            </a:r>
            <a:r>
              <a:rPr lang="en-US" sz="1800" dirty="0"/>
              <a:t>.</a:t>
            </a:r>
          </a:p>
          <a:p>
            <a:endParaRPr lang="en-US" sz="1800" dirty="0"/>
          </a:p>
          <a:p>
            <a:r>
              <a:rPr lang="en-US" sz="1800" dirty="0"/>
              <a:t>Thus, they need to create combinations of options provided for </a:t>
            </a:r>
            <a:r>
              <a:rPr lang="en-US" sz="1800" dirty="0" err="1"/>
              <a:t>PhoneService</a:t>
            </a:r>
            <a:r>
              <a:rPr lang="en-US" sz="1800" dirty="0"/>
              <a:t> &amp; </a:t>
            </a:r>
            <a:r>
              <a:rPr lang="en-US" sz="1800" dirty="0" err="1"/>
              <a:t>InternetService</a:t>
            </a:r>
            <a:r>
              <a:rPr lang="en-US" sz="1800" dirty="0"/>
              <a:t> where average of these </a:t>
            </a:r>
            <a:r>
              <a:rPr lang="en-US" sz="1800" dirty="0" err="1"/>
              <a:t>MonthlyCharges</a:t>
            </a:r>
            <a:r>
              <a:rPr lang="en-US" sz="1800" dirty="0"/>
              <a:t> will be in the range of 100 - 120 :</a:t>
            </a:r>
          </a:p>
          <a:p>
            <a:endParaRPr lang="en-US" sz="1100" dirty="0"/>
          </a:p>
        </p:txBody>
      </p:sp>
    </p:spTree>
    <p:extLst>
      <p:ext uri="{BB962C8B-B14F-4D97-AF65-F5344CB8AC3E}">
        <p14:creationId xmlns:p14="http://schemas.microsoft.com/office/powerpoint/2010/main" val="750734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5" name="Content Placeholder 4"/>
          <p:cNvSpPr>
            <a:spLocks noGrp="1"/>
          </p:cNvSpPr>
          <p:nvPr>
            <p:ph idx="1"/>
          </p:nvPr>
        </p:nvSpPr>
        <p:spPr/>
        <p:txBody>
          <a:bodyPr/>
          <a:lstStyle/>
          <a:p>
            <a:r>
              <a:rPr lang="en-US" dirty="0"/>
              <a:t>Insights gained from the EDA are very valuable for understanding the effectiveness of the existing systems that are in place. They also assist in drawing up plans &amp; measures to counter the problems or be in an infinite loop </a:t>
            </a:r>
            <a:r>
              <a:rPr lang="en-US" dirty="0" smtClean="0"/>
              <a:t>for </a:t>
            </a:r>
            <a:r>
              <a:rPr lang="en-US" dirty="0"/>
              <a:t>improvement.</a:t>
            </a:r>
          </a:p>
          <a:p>
            <a:endParaRPr lang="en-US" dirty="0"/>
          </a:p>
          <a:p>
            <a:r>
              <a:rPr lang="en-US" dirty="0"/>
              <a:t>On model performance, feature creation by combining features was carried out however, they did not outperform the current models. </a:t>
            </a:r>
            <a:endParaRPr lang="en-US" dirty="0" smtClean="0"/>
          </a:p>
          <a:p>
            <a:r>
              <a:rPr lang="en-US" dirty="0" err="1" smtClean="0"/>
              <a:t>Hyperparamter</a:t>
            </a:r>
            <a:r>
              <a:rPr lang="en-US" dirty="0" smtClean="0"/>
              <a:t> </a:t>
            </a:r>
            <a:r>
              <a:rPr lang="en-US" dirty="0"/>
              <a:t>tuning &amp; outlier </a:t>
            </a:r>
            <a:r>
              <a:rPr lang="en-US" dirty="0" smtClean="0"/>
              <a:t>detected </a:t>
            </a:r>
            <a:r>
              <a:rPr lang="en-US" dirty="0"/>
              <a:t>could also bump up the F1 Score (Churn) &amp; Cross </a:t>
            </a:r>
            <a:r>
              <a:rPr lang="en-US" dirty="0" smtClean="0"/>
              <a:t>Validation </a:t>
            </a:r>
            <a:r>
              <a:rPr lang="en-US" dirty="0"/>
              <a:t>Score. Stack of models pipped the </a:t>
            </a:r>
            <a:r>
              <a:rPr lang="en-US" dirty="0" err="1"/>
              <a:t>XGBClassifier</a:t>
            </a:r>
            <a:r>
              <a:rPr lang="en-US" dirty="0"/>
              <a:t> &amp; </a:t>
            </a:r>
            <a:r>
              <a:rPr lang="en-US" dirty="0" err="1"/>
              <a:t>LGBMClassifier</a:t>
            </a:r>
            <a:r>
              <a:rPr lang="en-US" dirty="0"/>
              <a:t> by a margin of 0.01 for F1 Score (Churn).</a:t>
            </a:r>
          </a:p>
        </p:txBody>
      </p:sp>
    </p:spTree>
    <p:extLst>
      <p:ext uri="{BB962C8B-B14F-4D97-AF65-F5344CB8AC3E}">
        <p14:creationId xmlns:p14="http://schemas.microsoft.com/office/powerpoint/2010/main" val="412977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References</a:t>
            </a:r>
            <a:endParaRPr lang="en-US" dirty="0"/>
          </a:p>
        </p:txBody>
      </p:sp>
      <p:sp>
        <p:nvSpPr>
          <p:cNvPr id="3" name="Content Placeholder 2"/>
          <p:cNvSpPr>
            <a:spLocks noGrp="1"/>
          </p:cNvSpPr>
          <p:nvPr>
            <p:ph idx="1"/>
          </p:nvPr>
        </p:nvSpPr>
        <p:spPr/>
        <p:txBody>
          <a:bodyPr/>
          <a:lstStyle/>
          <a:p>
            <a:pPr fontAlgn="base">
              <a:buFont typeface="Arial" panose="020B0604020202020204" pitchFamily="34" charset="0"/>
              <a:buChar char="•"/>
            </a:pPr>
            <a:r>
              <a:rPr lang="en-US" u="sng" dirty="0">
                <a:solidFill>
                  <a:srgbClr val="20BEFF"/>
                </a:solidFill>
                <a:latin typeface="inherit"/>
                <a:hlinkClick r:id="rId2"/>
              </a:rPr>
              <a:t>https://www.zendesk.com/in/blog/customer-churn-rate/#georedirect</a:t>
            </a:r>
            <a:endParaRPr lang="en-US" dirty="0">
              <a:solidFill>
                <a:srgbClr val="3C4043"/>
              </a:solidFill>
              <a:latin typeface="inherit"/>
            </a:endParaRPr>
          </a:p>
          <a:p>
            <a:r>
              <a:rPr lang="en-US" u="sng" dirty="0">
                <a:hlinkClick r:id="rId3"/>
              </a:rPr>
              <a:t>https://www.profitwell.com/customer-churn/churn-prevention</a:t>
            </a:r>
            <a:endParaRPr lang="en-US" dirty="0"/>
          </a:p>
          <a:p>
            <a:endParaRPr lang="en-US" dirty="0"/>
          </a:p>
        </p:txBody>
      </p:sp>
    </p:spTree>
    <p:extLst>
      <p:ext uri="{BB962C8B-B14F-4D97-AF65-F5344CB8AC3E}">
        <p14:creationId xmlns:p14="http://schemas.microsoft.com/office/powerpoint/2010/main" val="2968148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6000" b="1" dirty="0" smtClean="0">
                <a:solidFill>
                  <a:schemeClr val="bg1"/>
                </a:solidFill>
              </a:rPr>
              <a:t>THANK YOU!</a:t>
            </a:r>
            <a:endParaRPr lang="en-US" sz="6000" b="1" dirty="0">
              <a:solidFill>
                <a:schemeClr val="bg1"/>
              </a:solidFill>
            </a:endParaRPr>
          </a:p>
        </p:txBody>
      </p:sp>
      <p:pic>
        <p:nvPicPr>
          <p:cNvPr id="4" name="Content Placeholder 3" descr="Gratitude - Wikiquot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0584" y="2052638"/>
            <a:ext cx="7772608" cy="4195762"/>
          </a:xfrm>
        </p:spPr>
      </p:pic>
    </p:spTree>
    <p:extLst>
      <p:ext uri="{BB962C8B-B14F-4D97-AF65-F5344CB8AC3E}">
        <p14:creationId xmlns:p14="http://schemas.microsoft.com/office/powerpoint/2010/main" val="48340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5310936" cy="1400530"/>
          </a:xfrm>
        </p:spPr>
        <p:txBody>
          <a:bodyPr/>
          <a:lstStyle/>
          <a:p>
            <a:r>
              <a:rPr lang="en-US" dirty="0"/>
              <a:t>Problem Statement</a:t>
            </a:r>
          </a:p>
        </p:txBody>
      </p:sp>
      <p:sp>
        <p:nvSpPr>
          <p:cNvPr id="3" name="Content Placeholder 2"/>
          <p:cNvSpPr>
            <a:spLocks noGrp="1"/>
          </p:cNvSpPr>
          <p:nvPr>
            <p:ph idx="1"/>
          </p:nvPr>
        </p:nvSpPr>
        <p:spPr/>
        <p:txBody>
          <a:bodyPr>
            <a:normAutofit/>
          </a:bodyPr>
          <a:lstStyle/>
          <a:p>
            <a:r>
              <a:rPr lang="en-US" sz="1600" dirty="0"/>
              <a:t>In the highly competitive telecom industry, customers have a wide range of options for their communication and internet needs. Their loyalty often hinges on a single experience, making service quality critical. A brief 30-minute maintenance break can trigger anxiety, revealing how essential these services have become in daily life. With the high cost of acquiring new customers, analyzing churn </a:t>
            </a:r>
            <a:r>
              <a:rPr lang="en-US" sz="1600" dirty="0" smtClean="0"/>
              <a:t>rates </a:t>
            </a:r>
            <a:r>
              <a:rPr lang="en-US" sz="1600" dirty="0"/>
              <a:t>the percentage of customers who cancel or fail to renew their </a:t>
            </a:r>
            <a:r>
              <a:rPr lang="en-US" sz="1600" dirty="0" smtClean="0"/>
              <a:t>subscriptions </a:t>
            </a:r>
            <a:r>
              <a:rPr lang="en-US" sz="1600" dirty="0"/>
              <a:t>is vital</a:t>
            </a:r>
            <a:r>
              <a:rPr lang="en-US" sz="1600" dirty="0" smtClean="0"/>
              <a:t>.</a:t>
            </a:r>
          </a:p>
          <a:p>
            <a:r>
              <a:rPr lang="en-US" sz="1600" dirty="0"/>
              <a:t>A higher churn rate directly impacts revenue, as more customers leave the business. By conducting churn analysis, companies can gain valuable insights to develop strategies, target specific segments, and enhance service quality. These improvements foster customer trust and satisfaction. Predictive models and comprehensive churn analysis reports are essential tools for driving growth in this competitive landscape.</a:t>
            </a:r>
          </a:p>
        </p:txBody>
      </p:sp>
      <p:pic>
        <p:nvPicPr>
          <p:cNvPr id="5" name="Picture 4"/>
          <p:cNvPicPr>
            <a:picLocks noChangeAspect="1"/>
          </p:cNvPicPr>
          <p:nvPr/>
        </p:nvPicPr>
        <p:blipFill>
          <a:blip r:embed="rId2"/>
          <a:stretch>
            <a:fillRect/>
          </a:stretch>
        </p:blipFill>
        <p:spPr>
          <a:xfrm>
            <a:off x="6165477" y="181611"/>
            <a:ext cx="5163670" cy="1297566"/>
          </a:xfrm>
          <a:prstGeom prst="rect">
            <a:avLst/>
          </a:prstGeom>
        </p:spPr>
      </p:pic>
    </p:spTree>
    <p:extLst>
      <p:ext uri="{BB962C8B-B14F-4D97-AF65-F5344CB8AC3E}">
        <p14:creationId xmlns:p14="http://schemas.microsoft.com/office/powerpoint/2010/main" val="51192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Deep-dive Data Analysis </a:t>
            </a:r>
            <a:endParaRPr lang="en-US" dirty="0"/>
          </a:p>
        </p:txBody>
      </p:sp>
      <p:pic>
        <p:nvPicPr>
          <p:cNvPr id="4" name="Content Placeholder 3" descr="The new &lt;strong&gt;customer&lt;/strong&gt; centricity"/>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0101" y="2052638"/>
            <a:ext cx="7473574" cy="4195762"/>
          </a:xfrm>
        </p:spPr>
      </p:pic>
    </p:spTree>
    <p:extLst>
      <p:ext uri="{BB962C8B-B14F-4D97-AF65-F5344CB8AC3E}">
        <p14:creationId xmlns:p14="http://schemas.microsoft.com/office/powerpoint/2010/main" val="2917477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6864071" cy="1400530"/>
          </a:xfrm>
        </p:spPr>
        <p:txBody>
          <a:bodyPr/>
          <a:lstStyle/>
          <a:p>
            <a:r>
              <a:rPr lang="en-KE" sz="2400" b="1" dirty="0">
                <a:solidFill>
                  <a:schemeClr val="tx1"/>
                </a:solidFill>
                <a:latin typeface="Rockwell" panose="02060603020205020403" pitchFamily="18" charset="0"/>
              </a:rPr>
              <a:t>Methodology</a:t>
            </a:r>
            <a:r>
              <a:rPr lang="en-US" sz="2400" b="1" dirty="0">
                <a:solidFill>
                  <a:schemeClr val="tx1"/>
                </a:solidFill>
              </a:rPr>
              <a:t>-</a:t>
            </a:r>
            <a:r>
              <a:rPr lang="en-GB" sz="2400" b="1" dirty="0">
                <a:solidFill>
                  <a:schemeClr val="tx1"/>
                </a:solidFill>
                <a:latin typeface="Rockwell Extra Bold" panose="02060903040505020403" pitchFamily="18" charset="0"/>
              </a:rPr>
              <a:t>Data Cleaning, Exploratory Data Analysis Modelling</a:t>
            </a:r>
            <a:endParaRPr lang="en-US" sz="2400" dirty="0"/>
          </a:p>
        </p:txBody>
      </p:sp>
      <p:pic>
        <p:nvPicPr>
          <p:cNvPr id="4" name="Content Placeholder 3"/>
          <p:cNvPicPr>
            <a:picLocks noGrp="1" noChangeAspect="1"/>
          </p:cNvPicPr>
          <p:nvPr>
            <p:ph idx="1"/>
          </p:nvPr>
        </p:nvPicPr>
        <p:blipFill>
          <a:blip r:embed="rId2"/>
          <a:stretch>
            <a:fillRect/>
          </a:stretch>
        </p:blipFill>
        <p:spPr>
          <a:xfrm>
            <a:off x="260551" y="1853249"/>
            <a:ext cx="4943461" cy="1972439"/>
          </a:xfrm>
          <a:prstGeom prst="rect">
            <a:avLst/>
          </a:prstGeom>
        </p:spPr>
      </p:pic>
      <p:pic>
        <p:nvPicPr>
          <p:cNvPr id="5" name="Picture 4"/>
          <p:cNvPicPr>
            <a:picLocks noChangeAspect="1"/>
          </p:cNvPicPr>
          <p:nvPr/>
        </p:nvPicPr>
        <p:blipFill>
          <a:blip r:embed="rId3"/>
          <a:stretch>
            <a:fillRect/>
          </a:stretch>
        </p:blipFill>
        <p:spPr>
          <a:xfrm>
            <a:off x="5589572" y="1853249"/>
            <a:ext cx="5872288" cy="1871586"/>
          </a:xfrm>
          <a:prstGeom prst="rect">
            <a:avLst/>
          </a:prstGeom>
        </p:spPr>
      </p:pic>
      <p:pic>
        <p:nvPicPr>
          <p:cNvPr id="6" name="Picture 5"/>
          <p:cNvPicPr>
            <a:picLocks noChangeAspect="1"/>
          </p:cNvPicPr>
          <p:nvPr/>
        </p:nvPicPr>
        <p:blipFill>
          <a:blip r:embed="rId4"/>
          <a:stretch>
            <a:fillRect/>
          </a:stretch>
        </p:blipFill>
        <p:spPr>
          <a:xfrm>
            <a:off x="816629" y="4007224"/>
            <a:ext cx="4387383" cy="2732485"/>
          </a:xfrm>
          <a:prstGeom prst="rect">
            <a:avLst/>
          </a:prstGeom>
        </p:spPr>
      </p:pic>
      <p:pic>
        <p:nvPicPr>
          <p:cNvPr id="7" name="Picture 6"/>
          <p:cNvPicPr>
            <a:picLocks noChangeAspect="1"/>
          </p:cNvPicPr>
          <p:nvPr/>
        </p:nvPicPr>
        <p:blipFill>
          <a:blip r:embed="rId5"/>
          <a:stretch>
            <a:fillRect/>
          </a:stretch>
        </p:blipFill>
        <p:spPr>
          <a:xfrm>
            <a:off x="5348472" y="3825689"/>
            <a:ext cx="5785693" cy="880782"/>
          </a:xfrm>
          <a:prstGeom prst="rect">
            <a:avLst/>
          </a:prstGeom>
        </p:spPr>
      </p:pic>
      <p:pic>
        <p:nvPicPr>
          <p:cNvPr id="8" name="Picture 7"/>
          <p:cNvPicPr>
            <a:picLocks noChangeAspect="1"/>
          </p:cNvPicPr>
          <p:nvPr/>
        </p:nvPicPr>
        <p:blipFill>
          <a:blip r:embed="rId6"/>
          <a:stretch>
            <a:fillRect/>
          </a:stretch>
        </p:blipFill>
        <p:spPr>
          <a:xfrm>
            <a:off x="5540609" y="4907261"/>
            <a:ext cx="5970214" cy="1580030"/>
          </a:xfrm>
          <a:prstGeom prst="rect">
            <a:avLst/>
          </a:prstGeom>
        </p:spPr>
      </p:pic>
      <p:pic>
        <p:nvPicPr>
          <p:cNvPr id="9" name="Picture 8"/>
          <p:cNvPicPr>
            <a:picLocks noChangeAspect="1"/>
          </p:cNvPicPr>
          <p:nvPr/>
        </p:nvPicPr>
        <p:blipFill>
          <a:blip r:embed="rId7"/>
          <a:stretch>
            <a:fillRect/>
          </a:stretch>
        </p:blipFill>
        <p:spPr>
          <a:xfrm>
            <a:off x="7606339" y="381712"/>
            <a:ext cx="2828789" cy="1270747"/>
          </a:xfrm>
          <a:prstGeom prst="rect">
            <a:avLst/>
          </a:prstGeom>
        </p:spPr>
      </p:pic>
    </p:spTree>
    <p:extLst>
      <p:ext uri="{BB962C8B-B14F-4D97-AF65-F5344CB8AC3E}">
        <p14:creationId xmlns:p14="http://schemas.microsoft.com/office/powerpoint/2010/main" val="32795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Exploratory Data Analysis (EDA)</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383989" y="1152984"/>
            <a:ext cx="6528916" cy="2491170"/>
          </a:xfrm>
          <a:prstGeom prst="rect">
            <a:avLst/>
          </a:prstGeom>
        </p:spPr>
      </p:pic>
      <p:pic>
        <p:nvPicPr>
          <p:cNvPr id="5" name="Picture 4"/>
          <p:cNvPicPr>
            <a:picLocks noChangeAspect="1"/>
          </p:cNvPicPr>
          <p:nvPr/>
        </p:nvPicPr>
        <p:blipFill>
          <a:blip r:embed="rId3"/>
          <a:stretch>
            <a:fillRect/>
          </a:stretch>
        </p:blipFill>
        <p:spPr>
          <a:xfrm>
            <a:off x="471055" y="3796146"/>
            <a:ext cx="8943109" cy="2648382"/>
          </a:xfrm>
          <a:prstGeom prst="rect">
            <a:avLst/>
          </a:prstGeom>
        </p:spPr>
      </p:pic>
    </p:spTree>
    <p:extLst>
      <p:ext uri="{BB962C8B-B14F-4D97-AF65-F5344CB8AC3E}">
        <p14:creationId xmlns:p14="http://schemas.microsoft.com/office/powerpoint/2010/main" val="252963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EAD</a:t>
            </a:r>
            <a:r>
              <a:rPr lang="en-150"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402692" y="1279433"/>
            <a:ext cx="4149137" cy="2559702"/>
          </a:xfrm>
          <a:prstGeom prst="rect">
            <a:avLst/>
          </a:prstGeom>
        </p:spPr>
      </p:pic>
      <p:pic>
        <p:nvPicPr>
          <p:cNvPr id="6" name="Picture 5"/>
          <p:cNvPicPr>
            <a:picLocks noChangeAspect="1"/>
          </p:cNvPicPr>
          <p:nvPr/>
        </p:nvPicPr>
        <p:blipFill>
          <a:blip r:embed="rId3"/>
          <a:stretch>
            <a:fillRect/>
          </a:stretch>
        </p:blipFill>
        <p:spPr>
          <a:xfrm>
            <a:off x="5418351" y="979408"/>
            <a:ext cx="3994590" cy="2859727"/>
          </a:xfrm>
          <a:prstGeom prst="rect">
            <a:avLst/>
          </a:prstGeom>
        </p:spPr>
      </p:pic>
      <p:pic>
        <p:nvPicPr>
          <p:cNvPr id="7" name="Picture 6"/>
          <p:cNvPicPr>
            <a:picLocks noChangeAspect="1"/>
          </p:cNvPicPr>
          <p:nvPr/>
        </p:nvPicPr>
        <p:blipFill>
          <a:blip r:embed="rId4"/>
          <a:stretch>
            <a:fillRect/>
          </a:stretch>
        </p:blipFill>
        <p:spPr>
          <a:xfrm>
            <a:off x="270162" y="3944648"/>
            <a:ext cx="11360729" cy="2590623"/>
          </a:xfrm>
          <a:prstGeom prst="rect">
            <a:avLst/>
          </a:prstGeom>
        </p:spPr>
      </p:pic>
    </p:spTree>
    <p:extLst>
      <p:ext uri="{BB962C8B-B14F-4D97-AF65-F5344CB8AC3E}">
        <p14:creationId xmlns:p14="http://schemas.microsoft.com/office/powerpoint/2010/main" val="279726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616607" cy="1400530"/>
          </a:xfrm>
        </p:spPr>
        <p:txBody>
          <a:bodyPr/>
          <a:lstStyle/>
          <a:p>
            <a:r>
              <a:rPr lang="en-US" dirty="0" smtClean="0"/>
              <a:t>EAD </a:t>
            </a:r>
            <a:r>
              <a:rPr lang="en-US" dirty="0" err="1" smtClean="0"/>
              <a:t>Cont</a:t>
            </a:r>
            <a:r>
              <a:rPr lang="en-150" dirty="0" smtClean="0"/>
              <a: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591671" y="1963272"/>
            <a:ext cx="10502153" cy="4699746"/>
          </a:xfrm>
          <a:prstGeom prst="rect">
            <a:avLst/>
          </a:prstGeom>
        </p:spPr>
      </p:pic>
      <p:pic>
        <p:nvPicPr>
          <p:cNvPr id="5" name="Picture 4"/>
          <p:cNvPicPr>
            <a:picLocks noChangeAspect="1"/>
          </p:cNvPicPr>
          <p:nvPr/>
        </p:nvPicPr>
        <p:blipFill>
          <a:blip r:embed="rId3"/>
          <a:stretch>
            <a:fillRect/>
          </a:stretch>
        </p:blipFill>
        <p:spPr>
          <a:xfrm>
            <a:off x="4356847" y="121024"/>
            <a:ext cx="6582335" cy="1732224"/>
          </a:xfrm>
          <a:prstGeom prst="rect">
            <a:avLst/>
          </a:prstGeom>
        </p:spPr>
      </p:pic>
    </p:spTree>
    <p:extLst>
      <p:ext uri="{BB962C8B-B14F-4D97-AF65-F5344CB8AC3E}">
        <p14:creationId xmlns:p14="http://schemas.microsoft.com/office/powerpoint/2010/main" val="755241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EAD </a:t>
            </a:r>
            <a:r>
              <a:rPr lang="en-US" dirty="0" err="1" smtClean="0"/>
              <a:t>Cont</a:t>
            </a:r>
            <a:r>
              <a:rPr lang="en-150" dirty="0" smtClean="0"/>
              <a:t>…</a:t>
            </a:r>
            <a:r>
              <a:rPr lang="en-US"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1103313" y="1969995"/>
            <a:ext cx="10562011" cy="4249270"/>
          </a:xfrm>
          <a:prstGeom prst="rect">
            <a:avLst/>
          </a:prstGeom>
        </p:spPr>
      </p:pic>
    </p:spTree>
    <p:extLst>
      <p:ext uri="{BB962C8B-B14F-4D97-AF65-F5344CB8AC3E}">
        <p14:creationId xmlns:p14="http://schemas.microsoft.com/office/powerpoint/2010/main" val="329647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EAD </a:t>
            </a:r>
            <a:r>
              <a:rPr lang="en-US" dirty="0" err="1" smtClean="0"/>
              <a:t>Cont</a:t>
            </a:r>
            <a:r>
              <a:rPr lang="en-150"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901606" y="1237130"/>
            <a:ext cx="10151875" cy="2346512"/>
          </a:xfrm>
          <a:prstGeom prst="rect">
            <a:avLst/>
          </a:prstGeom>
        </p:spPr>
      </p:pic>
      <p:pic>
        <p:nvPicPr>
          <p:cNvPr id="5" name="Picture 4"/>
          <p:cNvPicPr>
            <a:picLocks noChangeAspect="1"/>
          </p:cNvPicPr>
          <p:nvPr/>
        </p:nvPicPr>
        <p:blipFill>
          <a:blip r:embed="rId3"/>
          <a:stretch>
            <a:fillRect/>
          </a:stretch>
        </p:blipFill>
        <p:spPr>
          <a:xfrm>
            <a:off x="840441" y="3668828"/>
            <a:ext cx="10401299" cy="3189172"/>
          </a:xfrm>
          <a:prstGeom prst="rect">
            <a:avLst/>
          </a:prstGeom>
        </p:spPr>
      </p:pic>
    </p:spTree>
    <p:extLst>
      <p:ext uri="{BB962C8B-B14F-4D97-AF65-F5344CB8AC3E}">
        <p14:creationId xmlns:p14="http://schemas.microsoft.com/office/powerpoint/2010/main" val="2316546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13946</TotalTime>
  <Words>553</Words>
  <Application>Microsoft Office PowerPoint</Application>
  <PresentationFormat>Widescreen</PresentationFormat>
  <Paragraphs>36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Century Gothic</vt:lpstr>
      <vt:lpstr>inherit</vt:lpstr>
      <vt:lpstr>Rockwell</vt:lpstr>
      <vt:lpstr>Rockwell Extra Bold</vt:lpstr>
      <vt:lpstr>Wingdings 3</vt:lpstr>
      <vt:lpstr>Ion</vt:lpstr>
      <vt:lpstr>        CONNECTTEL CUSTOMER CHURN PREDICTION</vt:lpstr>
      <vt:lpstr>Problem Statement</vt:lpstr>
      <vt:lpstr> Deep-dive Data Analysis </vt:lpstr>
      <vt:lpstr>Methodology-Data Cleaning, Exploratory Data Analysis Modelling</vt:lpstr>
      <vt:lpstr>Exploratory Data Analysis (EDA) </vt:lpstr>
      <vt:lpstr>EAD……</vt:lpstr>
      <vt:lpstr>EAD Cont…..</vt:lpstr>
      <vt:lpstr>EAD Cont….</vt:lpstr>
      <vt:lpstr>EAD Cont…</vt:lpstr>
      <vt:lpstr>Feature Engineering</vt:lpstr>
      <vt:lpstr>Feature Eng. Cont….</vt:lpstr>
      <vt:lpstr>Correlation on churn</vt:lpstr>
      <vt:lpstr>Modeling </vt:lpstr>
      <vt:lpstr>Hyper-parameter Optimization</vt:lpstr>
      <vt:lpstr>Analysis Cont….</vt:lpstr>
      <vt:lpstr>Measures for Reducing Customer Churn &amp; Revenue Increase </vt:lpstr>
      <vt:lpstr>Conclusion</vt:lpstr>
      <vt:lpstr>            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Telco Customer Churn Classification</dc:title>
  <dc:creator>lenovo</dc:creator>
  <cp:lastModifiedBy>lenovo</cp:lastModifiedBy>
  <cp:revision>17</cp:revision>
  <dcterms:created xsi:type="dcterms:W3CDTF">2024-08-23T17:11:07Z</dcterms:created>
  <dcterms:modified xsi:type="dcterms:W3CDTF">2024-09-02T09:38:00Z</dcterms:modified>
</cp:coreProperties>
</file>